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000" autoAdjust="0"/>
  </p:normalViewPr>
  <p:slideViewPr>
    <p:cSldViewPr snapToGrid="0" showGuides="1">
      <p:cViewPr varScale="1">
        <p:scale>
          <a:sx n="38" d="100"/>
          <a:sy n="38" d="100"/>
        </p:scale>
        <p:origin x="58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75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D7E46-9897-49C3-9372-158B9132E570}" type="datetimeFigureOut">
              <a:rPr kumimoji="1" lang="ja-JP" altLang="en-US" smtClean="0"/>
              <a:t>2016/5/24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9BD84-61A3-4DAE-957D-C8D8A09C5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69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9BD84-61A3-4DAE-957D-C8D8A09C502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93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・初めのシナリオでは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分を大きく超えてしまう恐れがあったので、シナリオを短くした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・そのため、うまく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分以内に収められたが、やはり詰め込み過ぎた印象は拭えない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分間の短い動画だったので、もっと簡潔なストーリーにすべきだった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・様々なエフェクトを使用して、迫力のある演出にできた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・撮影期間が長くなり、動画編集に十分な時間をあてられなかったので、</a:t>
            </a:r>
            <a:r>
              <a:rPr kumimoji="1" lang="en-US" altLang="ja-JP" dirty="0" smtClean="0"/>
              <a:t>BGM</a:t>
            </a:r>
            <a:r>
              <a:rPr kumimoji="1" lang="ja-JP" altLang="en-US" dirty="0" smtClean="0"/>
              <a:t>を入れる（時間的な）余裕がなくなってしまった。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・余裕を持って動画編集できるよう、撮影をもう少し早く終わらせるべきだった。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⇒撮影準備をしっかりする、　休日返上で撮影する等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最後に「ご静聴ありがとう</a:t>
            </a:r>
            <a:r>
              <a:rPr kumimoji="1" lang="ja-JP" altLang="en-US" dirty="0" err="1" smtClean="0"/>
              <a:t>ござい</a:t>
            </a:r>
            <a:r>
              <a:rPr kumimoji="1" lang="ja-JP" altLang="en-US" dirty="0" smtClean="0"/>
              <a:t>まいた」等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9BD84-61A3-4DAE-957D-C8D8A09C502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280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9BD84-61A3-4DAE-957D-C8D8A09C502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51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必要なことだけ話す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・主人公は平凡な学生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・偶然、幼馴染と再会する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・黒ずくめの謎の男に襲撃される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・幼馴染は主人公を守るために応戦する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・しばらく幼馴染と謎の男が剣で戦うが、幼馴染が謎の男の剣をはじく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・謎の男は腕に傷を負い、逃走する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・主人公と幼馴染は謎の男を追いかけ、河川敷へやってくるが、見失う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・主人公は息絶え絶えに謎の男の詳細を尋ねる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・幼馴染は、「謎の男は世界を操ろうとする悪の組織の一員であり、自分は組織の情報を得るために謎の男を追っている」と説明する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・正義感が強い主人公は幼馴染と共に追うことを決意する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・幼馴染は、初めは反対するが、主人公の性格を鑑みて、結局許可する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・２人の背後から別の男が近づく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・その男も謎の男を追っている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・２人に、共に行動するよう提案する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・３人は、共に行動し、これから謎の男を追うため冒険を始めることを決意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・終わり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9BD84-61A3-4DAE-957D-C8D8A09C502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21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・撮影時には突っ張り棒を用いた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・動画編集時に</a:t>
            </a:r>
            <a:r>
              <a:rPr kumimoji="1" lang="en-US" altLang="ja-JP" dirty="0" smtClean="0"/>
              <a:t>After</a:t>
            </a:r>
            <a:r>
              <a:rPr kumimoji="1" lang="en-US" altLang="ja-JP" baseline="0" dirty="0" smtClean="0"/>
              <a:t> Effects</a:t>
            </a:r>
            <a:r>
              <a:rPr kumimoji="1" lang="ja-JP" altLang="en-US" baseline="0" dirty="0" smtClean="0"/>
              <a:t>を駆使してライトセーバーを表現した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・さらに、剣と剣がぶつかる時に火花が散っているように見えるよう、エフェクトをかけた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・これにより戦闘シーンの映像がよりリアルになり、迫力あるシーンとなった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9BD84-61A3-4DAE-957D-C8D8A09C502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057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・ラストシーンは主人公一行が横一列に並び、遠くを見ているシーン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・風で服がなびく状態で</a:t>
            </a:r>
            <a:r>
              <a:rPr kumimoji="1" lang="ja-JP" altLang="en-US" baseline="0" dirty="0" smtClean="0"/>
              <a:t> </a:t>
            </a:r>
            <a:r>
              <a:rPr kumimoji="1" lang="ja-JP" altLang="en-US" dirty="0" smtClean="0"/>
              <a:t>あおりで撮影することで、これから冒険に出る覚悟を表現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・３人とも同じ方向を見つめることで、３人の団結を表現（共通目的「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を追うこと」の共有）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9BD84-61A3-4DAE-957D-C8D8A09C502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928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・フード付きの真っ黒のマントと、真っ黒に塗りつぶした鬼のお面を装備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・正体不明、謎めいた雰囲気、強そうなオーラを表現できた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9BD84-61A3-4DAE-957D-C8D8A09C502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40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・荒川河川敷で撮影したシーンは、近くに電車が通る鉄橋があり、走行音が邪魔になった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・撮影場所をずらす（橋から離れる）と、段差があり撮影しにくくなるため、場所は変えなかった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・数分おきに往来するので、電車が来ない「間」を狙って撮影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・電車はどうにかできないので、気長に待った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（写真は電車往来の様子）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9BD84-61A3-4DAE-957D-C8D8A09C502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901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・幼馴染と謎の男の戦闘シーンでは、カメラマンが２人の周囲を回りながら撮影した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・その結果、手ブレが大きくなり、エフェクトでライトセーバーにする作業が困難になった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・ワープスタビライザーで手ブレをできるだけ抑えたところ、編集ができるようになった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（写真はカメラが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人の周囲を回るシーン）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9BD84-61A3-4DAE-957D-C8D8A09C502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07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・見どころのまとめ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After Effects</a:t>
            </a:r>
            <a:r>
              <a:rPr kumimoji="1" lang="ja-JP" altLang="en-US" dirty="0" smtClean="0"/>
              <a:t>を用いてエフェクトをかけたシーンがみどころ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・特に戦闘シーン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・複数のエフェクト（平面レイヤ、マスク、グロー等）を用いて表現したライトセーバー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・剣どうしが当たったときの火花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・戦闘シーン以外でも、謎の男の襲撃シーン、逃走シーン等でもエフェクトを使用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・ラストシーン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・風で服がなびく状態であおりで撮影したことで、主人公たちの、これから冒険に出る覚悟を表現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9BD84-61A3-4DAE-957D-C8D8A09C502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38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E6AB-4566-4B6C-B319-FE713A91852F}" type="datetimeFigureOut">
              <a:rPr kumimoji="1" lang="ja-JP" altLang="en-US" smtClean="0"/>
              <a:t>2016/5/24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71F4-A4AF-4086-B871-76467DC20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84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E6AB-4566-4B6C-B319-FE713A91852F}" type="datetimeFigureOut">
              <a:rPr kumimoji="1" lang="ja-JP" altLang="en-US" smtClean="0"/>
              <a:t>2016/5/24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71F4-A4AF-4086-B871-76467DC20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37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E6AB-4566-4B6C-B319-FE713A91852F}" type="datetimeFigureOut">
              <a:rPr kumimoji="1" lang="ja-JP" altLang="en-US" smtClean="0"/>
              <a:t>2016/5/24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71F4-A4AF-4086-B871-76467DC20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21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E6AB-4566-4B6C-B319-FE713A91852F}" type="datetimeFigureOut">
              <a:rPr kumimoji="1" lang="ja-JP" altLang="en-US" smtClean="0"/>
              <a:t>2016/5/24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71F4-A4AF-4086-B871-76467DC20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15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E6AB-4566-4B6C-B319-FE713A91852F}" type="datetimeFigureOut">
              <a:rPr kumimoji="1" lang="ja-JP" altLang="en-US" smtClean="0"/>
              <a:t>2016/5/24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71F4-A4AF-4086-B871-76467DC20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07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E6AB-4566-4B6C-B319-FE713A91852F}" type="datetimeFigureOut">
              <a:rPr kumimoji="1" lang="ja-JP" altLang="en-US" smtClean="0"/>
              <a:t>2016/5/24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71F4-A4AF-4086-B871-76467DC20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89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E6AB-4566-4B6C-B319-FE713A91852F}" type="datetimeFigureOut">
              <a:rPr kumimoji="1" lang="ja-JP" altLang="en-US" smtClean="0"/>
              <a:t>2016/5/24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71F4-A4AF-4086-B871-76467DC20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85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E6AB-4566-4B6C-B319-FE713A91852F}" type="datetimeFigureOut">
              <a:rPr kumimoji="1" lang="ja-JP" altLang="en-US" smtClean="0"/>
              <a:t>2016/5/24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71F4-A4AF-4086-B871-76467DC20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04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E6AB-4566-4B6C-B319-FE713A91852F}" type="datetimeFigureOut">
              <a:rPr kumimoji="1" lang="ja-JP" altLang="en-US" smtClean="0"/>
              <a:t>2016/5/24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71F4-A4AF-4086-B871-76467DC20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43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85E6AB-4566-4B6C-B319-FE713A91852F}" type="datetimeFigureOut">
              <a:rPr kumimoji="1" lang="ja-JP" altLang="en-US" smtClean="0"/>
              <a:t>2016/5/24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F271F4-A4AF-4086-B871-76467DC20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1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E6AB-4566-4B6C-B319-FE713A91852F}" type="datetimeFigureOut">
              <a:rPr kumimoji="1" lang="ja-JP" altLang="en-US" smtClean="0"/>
              <a:t>2016/5/24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71F4-A4AF-4086-B871-76467DC20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97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85E6AB-4566-4B6C-B319-FE713A91852F}" type="datetimeFigureOut">
              <a:rPr kumimoji="1" lang="ja-JP" altLang="en-US" smtClean="0"/>
              <a:t>2016/5/24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FF271F4-A4AF-4086-B871-76467DC20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53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97280" y="683536"/>
            <a:ext cx="10058400" cy="3566160"/>
          </a:xfrm>
        </p:spPr>
        <p:txBody>
          <a:bodyPr/>
          <a:lstStyle/>
          <a:p>
            <a:r>
              <a:rPr lang="ja-JP" altLang="en-US" dirty="0" smtClean="0"/>
              <a:t>動画制作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５</a:t>
            </a:r>
            <a:r>
              <a:rPr kumimoji="1" lang="ja-JP" altLang="en-US" dirty="0" smtClean="0"/>
              <a:t>班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15FI121 </a:t>
            </a:r>
            <a:r>
              <a:rPr kumimoji="1" lang="ja-JP" altLang="en-US" dirty="0" smtClean="0">
                <a:solidFill>
                  <a:srgbClr val="0000FF"/>
                </a:solidFill>
              </a:rPr>
              <a:t>宮田康弘</a:t>
            </a:r>
            <a:r>
              <a:rPr lang="en-US" altLang="ja-JP" dirty="0">
                <a:solidFill>
                  <a:srgbClr val="0000FF"/>
                </a:solidFill>
              </a:rPr>
              <a:t>			15FI123 </a:t>
            </a:r>
            <a:r>
              <a:rPr lang="ja-JP" altLang="en-US" dirty="0">
                <a:solidFill>
                  <a:srgbClr val="0000FF"/>
                </a:solidFill>
              </a:rPr>
              <a:t>村井</a:t>
            </a:r>
            <a:r>
              <a:rPr lang="ja-JP" altLang="en-US" dirty="0" smtClean="0">
                <a:solidFill>
                  <a:srgbClr val="0000FF"/>
                </a:solidFill>
              </a:rPr>
              <a:t>克彦</a:t>
            </a:r>
            <a:endParaRPr kumimoji="1" lang="en-US" altLang="ja-JP" dirty="0" smtClean="0">
              <a:solidFill>
                <a:srgbClr val="0000FF"/>
              </a:solidFill>
            </a:endParaRPr>
          </a:p>
          <a:p>
            <a:r>
              <a:rPr lang="en-US" altLang="ja-JP" dirty="0" smtClean="0">
                <a:solidFill>
                  <a:srgbClr val="0000FF"/>
                </a:solidFill>
              </a:rPr>
              <a:t>15FI122 </a:t>
            </a:r>
            <a:r>
              <a:rPr lang="ja-JP" altLang="en-US" dirty="0" smtClean="0">
                <a:solidFill>
                  <a:srgbClr val="0000FF"/>
                </a:solidFill>
              </a:rPr>
              <a:t>宮地亜門</a:t>
            </a:r>
            <a:r>
              <a:rPr lang="en-US" altLang="ja-JP" dirty="0" smtClean="0">
                <a:solidFill>
                  <a:srgbClr val="0000FF"/>
                </a:solidFill>
              </a:rPr>
              <a:t>			15FI124 </a:t>
            </a:r>
            <a:r>
              <a:rPr lang="ja-JP" altLang="en-US" dirty="0" smtClean="0">
                <a:solidFill>
                  <a:srgbClr val="0000FF"/>
                </a:solidFill>
              </a:rPr>
              <a:t>村上司</a:t>
            </a:r>
            <a:endParaRPr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むすび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dirty="0" smtClean="0">
                <a:solidFill>
                  <a:srgbClr val="0000FF"/>
                </a:solidFill>
              </a:rPr>
              <a:t>・ 仕上がり</a:t>
            </a:r>
            <a:endParaRPr lang="en-US" altLang="ja-JP" sz="2800" dirty="0" smtClean="0">
              <a:solidFill>
                <a:srgbClr val="0000FF"/>
              </a:solidFill>
            </a:endParaRPr>
          </a:p>
          <a:p>
            <a:endParaRPr lang="en-US" altLang="ja-JP" dirty="0" smtClean="0">
              <a:solidFill>
                <a:srgbClr val="0000FF"/>
              </a:solidFill>
            </a:endParaRPr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・  シナリオを調整し、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分以内に</a:t>
            </a:r>
            <a:r>
              <a:rPr kumimoji="1" lang="ja-JP" altLang="en-US" dirty="0" smtClean="0"/>
              <a:t>収められたが、詰め込み過ぎた印象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・ エフェクトを使用</a:t>
            </a:r>
            <a:r>
              <a:rPr lang="ja-JP" altLang="en-US" dirty="0" smtClean="0"/>
              <a:t>して演出できた</a:t>
            </a:r>
            <a:endParaRPr lang="en-US" altLang="ja-JP" dirty="0" smtClean="0"/>
          </a:p>
          <a:p>
            <a:r>
              <a:rPr lang="ja-JP" altLang="en-US" dirty="0" smtClean="0"/>
              <a:t>　・ 撮影完了までに時間がかかり、動画編集に十分な時間をかけられなかったため、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 </a:t>
            </a:r>
            <a:r>
              <a:rPr kumimoji="1" lang="en-US" altLang="ja-JP" dirty="0" smtClean="0"/>
              <a:t>BGM</a:t>
            </a:r>
            <a:r>
              <a:rPr kumimoji="1" lang="ja-JP" altLang="en-US" dirty="0" smtClean="0"/>
              <a:t>を入れられなかった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28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タイトル「非日常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200" dirty="0" smtClean="0"/>
              <a:t>ねらい</a:t>
            </a:r>
            <a:endParaRPr lang="en-US" altLang="ja-JP" sz="3200" dirty="0" smtClean="0"/>
          </a:p>
          <a:p>
            <a:endParaRPr kumimoji="1" lang="en-US" altLang="ja-JP" sz="1800" dirty="0"/>
          </a:p>
          <a:p>
            <a:r>
              <a:rPr lang="ja-JP" altLang="en-US" dirty="0" smtClean="0"/>
              <a:t>・　主人公と幼馴染の友情を描写</a:t>
            </a:r>
            <a:endParaRPr lang="en-US" altLang="ja-JP" dirty="0"/>
          </a:p>
          <a:p>
            <a:r>
              <a:rPr lang="ja-JP" altLang="en-US" dirty="0" smtClean="0"/>
              <a:t>・　主人公たちの団結を表現</a:t>
            </a:r>
            <a:endParaRPr lang="en-US" altLang="ja-JP" dirty="0" smtClean="0"/>
          </a:p>
          <a:p>
            <a:r>
              <a:rPr lang="ja-JP" altLang="en-US" dirty="0" smtClean="0"/>
              <a:t>　↓</a:t>
            </a:r>
            <a:endParaRPr lang="en-US" altLang="ja-JP" dirty="0"/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主人公と幼馴染との再会、新たな仲間との出会いによる登場人物の心境の変化を表現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あらすじ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120140" y="1868594"/>
            <a:ext cx="10058400" cy="4023360"/>
          </a:xfrm>
        </p:spPr>
        <p:txBody>
          <a:bodyPr/>
          <a:lstStyle/>
          <a:p>
            <a:r>
              <a:rPr lang="ja-JP" altLang="en-US" dirty="0" smtClean="0"/>
              <a:t>・　主人公が幼馴染と再会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・　黒ずくめの男の襲撃、</a:t>
            </a:r>
            <a:r>
              <a:rPr lang="ja-JP" altLang="en-US" dirty="0" smtClean="0"/>
              <a:t>幼馴染と黒ずくめの男が戦闘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・　黒ずくめの男が逃走、２人は追うが見失う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・　新たな仲間との出会い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・　３人は謎の男を追うことを決意</a:t>
            </a:r>
            <a:endParaRPr lang="en-US" altLang="ja-JP" dirty="0" smtClean="0"/>
          </a:p>
        </p:txBody>
      </p:sp>
      <p:sp>
        <p:nvSpPr>
          <p:cNvPr id="5" name="下矢印 4"/>
          <p:cNvSpPr/>
          <p:nvPr/>
        </p:nvSpPr>
        <p:spPr>
          <a:xfrm>
            <a:off x="1851660" y="2331720"/>
            <a:ext cx="632460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1851660" y="3257550"/>
            <a:ext cx="632460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1832610" y="4119457"/>
            <a:ext cx="632460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1832610" y="5045287"/>
            <a:ext cx="632460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7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見どころ </a:t>
            </a:r>
            <a:r>
              <a:rPr lang="en-US" altLang="ja-JP" dirty="0"/>
              <a:t>– </a:t>
            </a:r>
            <a:r>
              <a:rPr kumimoji="1" lang="en-US" altLang="ja-JP" dirty="0" smtClean="0"/>
              <a:t>(1)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・　幼馴染と黒ずくめの男の戦闘シーン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After Effects</a:t>
            </a:r>
            <a:r>
              <a:rPr lang="ja-JP" altLang="en-US" dirty="0" smtClean="0"/>
              <a:t>で</a:t>
            </a:r>
            <a:r>
              <a:rPr lang="ja-JP" altLang="ja-JP" dirty="0"/>
              <a:t>平面レイヤー、マスク、</a:t>
            </a:r>
            <a:r>
              <a:rPr lang="ja-JP" altLang="ja-JP" dirty="0" smtClean="0"/>
              <a:t>グロー</a:t>
            </a:r>
            <a:r>
              <a:rPr lang="ja-JP" altLang="en-US" dirty="0" smtClean="0"/>
              <a:t>等の</a:t>
            </a:r>
            <a:endParaRPr lang="en-US" altLang="ja-JP" dirty="0" smtClean="0"/>
          </a:p>
          <a:p>
            <a:r>
              <a:rPr lang="ja-JP" altLang="en-US" dirty="0" smtClean="0"/>
              <a:t>　エフェクトを用いてライトセーバーを表現</a:t>
            </a:r>
            <a:endParaRPr lang="en-US" altLang="ja-JP" dirty="0" smtClean="0"/>
          </a:p>
          <a:p>
            <a:r>
              <a:rPr lang="ja-JP" altLang="en-US" dirty="0" smtClean="0"/>
              <a:t>　↓</a:t>
            </a:r>
            <a:endParaRPr lang="en-US" altLang="ja-JP" dirty="0" smtClean="0"/>
          </a:p>
          <a:p>
            <a:r>
              <a:rPr lang="ja-JP" altLang="en-US" dirty="0"/>
              <a:t>戦闘</a:t>
            </a:r>
            <a:r>
              <a:rPr lang="ja-JP" altLang="en-US" dirty="0" smtClean="0"/>
              <a:t>シーンの迫力向上</a:t>
            </a:r>
            <a:endParaRPr lang="en-US" altLang="ja-JP" dirty="0"/>
          </a:p>
        </p:txBody>
      </p:sp>
      <p:pic>
        <p:nvPicPr>
          <p:cNvPr id="1026" name="Picture 2" descr="vlcsnap-2016-05-16-02h54m37s805_000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0" b="18934"/>
          <a:stretch/>
        </p:blipFill>
        <p:spPr bwMode="auto">
          <a:xfrm>
            <a:off x="6856189" y="2703591"/>
            <a:ext cx="4764712" cy="327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見どころ </a:t>
            </a:r>
            <a:r>
              <a:rPr kumimoji="1" lang="en-US" altLang="ja-JP" dirty="0" smtClean="0"/>
              <a:t>– (2)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・　ラストシーンの撮影方法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endParaRPr kumimoji="1" lang="en-US" altLang="ja-JP" dirty="0"/>
          </a:p>
          <a:p>
            <a:r>
              <a:rPr lang="ja-JP" altLang="en-US" dirty="0" smtClean="0"/>
              <a:t>・ あおりでの撮影</a:t>
            </a:r>
            <a:endParaRPr kumimoji="1" lang="en-US" altLang="ja-JP" dirty="0"/>
          </a:p>
          <a:p>
            <a:r>
              <a:rPr lang="ja-JP" altLang="en-US" dirty="0" smtClean="0"/>
              <a:t>・ 同じ</a:t>
            </a:r>
            <a:r>
              <a:rPr lang="ja-JP" altLang="en-US" dirty="0"/>
              <a:t>方向を見つめる役者</a:t>
            </a:r>
            <a:r>
              <a:rPr lang="ja-JP" altLang="en-US" dirty="0" smtClean="0"/>
              <a:t>３人</a:t>
            </a:r>
            <a:endParaRPr kumimoji="1" lang="en-US" altLang="ja-JP" dirty="0"/>
          </a:p>
          <a:p>
            <a:r>
              <a:rPr lang="ja-JP" altLang="en-US" dirty="0" smtClean="0"/>
              <a:t>・ 風でなびく服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lang="ja-JP" altLang="en-US" dirty="0" smtClean="0"/>
              <a:t>↓</a:t>
            </a:r>
            <a:endParaRPr lang="en-US" altLang="ja-JP" dirty="0" smtClean="0"/>
          </a:p>
          <a:p>
            <a:r>
              <a:rPr lang="ja-JP" altLang="ja-JP" dirty="0"/>
              <a:t>冒険に出発する</a:t>
            </a:r>
            <a:r>
              <a:rPr lang="ja-JP" altLang="ja-JP" dirty="0" smtClean="0"/>
              <a:t>覚悟</a:t>
            </a:r>
            <a:r>
              <a:rPr lang="ja-JP" altLang="en-US" dirty="0" smtClean="0"/>
              <a:t>の</a:t>
            </a:r>
            <a:r>
              <a:rPr lang="ja-JP" altLang="ja-JP" dirty="0" smtClean="0"/>
              <a:t>表現</a:t>
            </a:r>
            <a:endParaRPr kumimoji="1" lang="ja-JP" altLang="en-US" dirty="0"/>
          </a:p>
        </p:txBody>
      </p:sp>
      <p:pic>
        <p:nvPicPr>
          <p:cNvPr id="5" name="図 4"/>
          <p:cNvPicPr/>
          <p:nvPr/>
        </p:nvPicPr>
        <p:blipFill rotWithShape="1">
          <a:blip r:embed="rId3"/>
          <a:srcRect l="5306" t="4422" r="5794" b="5121"/>
          <a:stretch/>
        </p:blipFill>
        <p:spPr bwMode="auto">
          <a:xfrm>
            <a:off x="5650230" y="2726054"/>
            <a:ext cx="5026664" cy="2729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97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見どころ </a:t>
            </a:r>
            <a:r>
              <a:rPr kumimoji="1" lang="en-US" altLang="ja-JP" dirty="0" smtClean="0"/>
              <a:t>– (3)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・　黒ずくめの男の服装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黒マント、お面を使用</a:t>
            </a:r>
            <a:endParaRPr lang="en-US" altLang="ja-JP" dirty="0" smtClean="0"/>
          </a:p>
          <a:p>
            <a:r>
              <a:rPr lang="ja-JP" altLang="en-US" dirty="0" smtClean="0"/>
              <a:t>　↓</a:t>
            </a:r>
            <a:endParaRPr lang="en-US" altLang="ja-JP" dirty="0"/>
          </a:p>
          <a:p>
            <a:r>
              <a:rPr lang="ja-JP" altLang="en-US" dirty="0"/>
              <a:t>正体が</a:t>
            </a:r>
            <a:r>
              <a:rPr lang="ja-JP" altLang="en-US" dirty="0" smtClean="0"/>
              <a:t>判らず謎めいた雰囲気を表現</a:t>
            </a:r>
            <a:endParaRPr lang="en-US" altLang="ja-JP" dirty="0" smtClean="0"/>
          </a:p>
          <a:p>
            <a:r>
              <a:rPr lang="ja-JP" altLang="en-US" dirty="0"/>
              <a:t>強そう</a:t>
            </a:r>
            <a:r>
              <a:rPr lang="ja-JP" altLang="en-US" dirty="0" smtClean="0"/>
              <a:t>に見える</a:t>
            </a:r>
            <a:endParaRPr lang="en-US" altLang="ja-JP" dirty="0" smtClean="0"/>
          </a:p>
        </p:txBody>
      </p:sp>
      <p:pic>
        <p:nvPicPr>
          <p:cNvPr id="4" name="図 3" descr="C:\Users\Katsuhiko\Downloads\IMG_67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34"/>
          <a:stretch/>
        </p:blipFill>
        <p:spPr bwMode="auto">
          <a:xfrm>
            <a:off x="7442634" y="2273935"/>
            <a:ext cx="3064945" cy="3595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7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苦労点</a:t>
            </a:r>
            <a:r>
              <a:rPr lang="en-US" altLang="ja-JP" dirty="0" smtClean="0"/>
              <a:t> – (1)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・　騒音問題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r>
              <a:rPr kumimoji="1" lang="ja-JP" altLang="en-US" dirty="0" smtClean="0"/>
              <a:t>・ 荒川河川敷付近は電車の往来が多く、騒音となった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  しかし、橋から離れると撮影しにくい地形になる</a:t>
            </a:r>
            <a:endParaRPr kumimoji="1" lang="en-US" altLang="ja-JP" dirty="0" smtClean="0"/>
          </a:p>
          <a:p>
            <a:r>
              <a:rPr lang="ja-JP" altLang="en-US" dirty="0" smtClean="0"/>
              <a:t>　↓</a:t>
            </a:r>
            <a:endParaRPr lang="en-US" altLang="ja-JP" dirty="0"/>
          </a:p>
          <a:p>
            <a:r>
              <a:rPr kumimoji="1" lang="ja-JP" altLang="en-US" dirty="0" smtClean="0"/>
              <a:t>気長に電車が来ないタイミングを待つことで解決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3074" name="Picture 2" descr="無題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590" y="2632710"/>
            <a:ext cx="4448167" cy="251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3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苦労点 </a:t>
            </a:r>
            <a:r>
              <a:rPr kumimoji="1" lang="en-US" altLang="ja-JP" dirty="0" smtClean="0"/>
              <a:t>– (2)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・　手ブレ補正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カメラを持ち役者の周囲を回ったところ、</a:t>
            </a:r>
            <a:endParaRPr lang="en-US" altLang="ja-JP" dirty="0" smtClean="0"/>
          </a:p>
          <a:p>
            <a:r>
              <a:rPr lang="ja-JP" altLang="en-US" dirty="0" smtClean="0"/>
              <a:t>手ブレが酷く編集困難に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↓</a:t>
            </a:r>
            <a:endParaRPr lang="en-US" altLang="ja-JP" dirty="0" smtClean="0"/>
          </a:p>
          <a:p>
            <a:r>
              <a:rPr lang="ja-JP" altLang="en-US" dirty="0" smtClean="0"/>
              <a:t>ワープスタビライザーで補正することで</a:t>
            </a:r>
            <a:endParaRPr lang="en-US" altLang="ja-JP" dirty="0" smtClean="0"/>
          </a:p>
          <a:p>
            <a:r>
              <a:rPr lang="ja-JP" altLang="en-US" dirty="0" smtClean="0"/>
              <a:t>編集しやすくなった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2050" name="Picture 2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426" y="2755230"/>
            <a:ext cx="4968605" cy="2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5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むすび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rgbClr val="0000FF"/>
                </a:solidFill>
              </a:rPr>
              <a:t>・ 見どころ</a:t>
            </a:r>
            <a:endParaRPr lang="en-US" altLang="ja-JP" sz="2800" dirty="0" smtClean="0">
              <a:solidFill>
                <a:srgbClr val="0000FF"/>
              </a:solidFill>
            </a:endParaRPr>
          </a:p>
          <a:p>
            <a:r>
              <a:rPr lang="ja-JP" altLang="en-US" dirty="0"/>
              <a:t>　</a:t>
            </a:r>
            <a:r>
              <a:rPr lang="en-US" altLang="ja-JP" dirty="0" smtClean="0"/>
              <a:t>After Effects</a:t>
            </a:r>
            <a:r>
              <a:rPr lang="ja-JP" altLang="en-US" dirty="0" smtClean="0"/>
              <a:t>を用いてエフェクトをかけたシーン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⇒ 特に幼馴染と謎の男の戦闘シーン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ラストシーン</a:t>
            </a:r>
            <a:endParaRPr lang="en-US" altLang="ja-JP" dirty="0" smtClean="0"/>
          </a:p>
          <a:p>
            <a:r>
              <a:rPr lang="ja-JP" altLang="en-US" dirty="0" smtClean="0"/>
              <a:t>　　⇒ あおりで撮影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⇒ 風でなびく服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198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ダマスク</Template>
  <TotalTime>737</TotalTime>
  <Words>821</Words>
  <Application>Microsoft Office PowerPoint</Application>
  <PresentationFormat>ワイド画面</PresentationFormat>
  <Paragraphs>139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ＭＳ Ｐゴシック</vt:lpstr>
      <vt:lpstr>Calibri</vt:lpstr>
      <vt:lpstr>Calibri Light</vt:lpstr>
      <vt:lpstr>レトロスペクト</vt:lpstr>
      <vt:lpstr>動画制作 ５班</vt:lpstr>
      <vt:lpstr>タイトル「非日常X」</vt:lpstr>
      <vt:lpstr>あらすじ</vt:lpstr>
      <vt:lpstr>見どころ – (1)</vt:lpstr>
      <vt:lpstr>見どころ – (2)</vt:lpstr>
      <vt:lpstr>見どころ – (3)</vt:lpstr>
      <vt:lpstr>苦労点 – (1)</vt:lpstr>
      <vt:lpstr>苦労点 – (2)</vt:lpstr>
      <vt:lpstr>むすび</vt:lpstr>
      <vt:lpstr>むすび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 N</dc:creator>
  <cp:lastModifiedBy>P N</cp:lastModifiedBy>
  <cp:revision>123</cp:revision>
  <dcterms:created xsi:type="dcterms:W3CDTF">2016-05-19T04:25:10Z</dcterms:created>
  <dcterms:modified xsi:type="dcterms:W3CDTF">2016-05-24T04:19:06Z</dcterms:modified>
</cp:coreProperties>
</file>